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0275213" cy="42811700"/>
  <p:notesSz cx="6858000" cy="9144000"/>
  <p:defaultTextStyle>
    <a:defPPr>
      <a:defRPr lang="en-US"/>
    </a:defPPr>
    <a:lvl1pPr marL="0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1476070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2952140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4428211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5904281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7380351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8856421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0332491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1808562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3B98CD3-53E7-CA49-9DA3-4709974276AE}">
          <p14:sldIdLst>
            <p14:sldId id="25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54" autoAdjust="0"/>
    <p:restoredTop sz="94660"/>
  </p:normalViewPr>
  <p:slideViewPr>
    <p:cSldViewPr snapToGrid="0" snapToObjects="1">
      <p:cViewPr>
        <p:scale>
          <a:sx n="50" d="100"/>
          <a:sy n="50" d="100"/>
        </p:scale>
        <p:origin x="-704" y="6720"/>
      </p:cViewPr>
      <p:guideLst>
        <p:guide orient="horz" pos="13485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6" Type="http://schemas.openxmlformats.org/officeDocument/2006/relationships/image" Target="../media/image9.emf"/><Relationship Id="rId1" Type="http://schemas.openxmlformats.org/officeDocument/2006/relationships/image" Target="../media/image4.png"/><Relationship Id="rId2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2" y="13299378"/>
            <a:ext cx="25733931" cy="917676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283" y="24259965"/>
            <a:ext cx="21192649" cy="109407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6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52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82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04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80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56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32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08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21/05/2018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37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21/05/2018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57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76283" y="5351466"/>
            <a:ext cx="22548726" cy="11391678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14332" y="5351466"/>
            <a:ext cx="67157362" cy="113916783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21/05/2018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6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21/05/2018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14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4" y="27510484"/>
            <a:ext cx="25733931" cy="8502880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4" y="18145428"/>
            <a:ext cx="25733931" cy="9365056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6070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52140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821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90428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8035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5642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3249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80856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21/05/2018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10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4333" y="31157408"/>
            <a:ext cx="44850417" cy="88110843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69339" y="31157408"/>
            <a:ext cx="44855671" cy="88110843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21/05/2018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7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583085"/>
            <a:ext cx="13376810" cy="3993774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070" indent="0">
              <a:buNone/>
              <a:defRPr sz="6500" b="1"/>
            </a:lvl2pPr>
            <a:lvl3pPr marL="2952140" indent="0">
              <a:buNone/>
              <a:defRPr sz="5800" b="1"/>
            </a:lvl3pPr>
            <a:lvl4pPr marL="4428211" indent="0">
              <a:buNone/>
              <a:defRPr sz="5200" b="1"/>
            </a:lvl4pPr>
            <a:lvl5pPr marL="5904281" indent="0">
              <a:buNone/>
              <a:defRPr sz="5200" b="1"/>
            </a:lvl5pPr>
            <a:lvl6pPr marL="7380351" indent="0">
              <a:buNone/>
              <a:defRPr sz="5200" b="1"/>
            </a:lvl6pPr>
            <a:lvl7pPr marL="8856421" indent="0">
              <a:buNone/>
              <a:defRPr sz="5200" b="1"/>
            </a:lvl7pPr>
            <a:lvl8pPr marL="10332491" indent="0">
              <a:buNone/>
              <a:defRPr sz="5200" b="1"/>
            </a:lvl8pPr>
            <a:lvl9pPr marL="11808562" indent="0">
              <a:buNone/>
              <a:defRPr sz="52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761" y="13576857"/>
            <a:ext cx="13376810" cy="24666282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390" y="9583085"/>
            <a:ext cx="13382065" cy="3993774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070" indent="0">
              <a:buNone/>
              <a:defRPr sz="6500" b="1"/>
            </a:lvl2pPr>
            <a:lvl3pPr marL="2952140" indent="0">
              <a:buNone/>
              <a:defRPr sz="5800" b="1"/>
            </a:lvl3pPr>
            <a:lvl4pPr marL="4428211" indent="0">
              <a:buNone/>
              <a:defRPr sz="5200" b="1"/>
            </a:lvl4pPr>
            <a:lvl5pPr marL="5904281" indent="0">
              <a:buNone/>
              <a:defRPr sz="5200" b="1"/>
            </a:lvl5pPr>
            <a:lvl6pPr marL="7380351" indent="0">
              <a:buNone/>
              <a:defRPr sz="5200" b="1"/>
            </a:lvl6pPr>
            <a:lvl7pPr marL="8856421" indent="0">
              <a:buNone/>
              <a:defRPr sz="5200" b="1"/>
            </a:lvl7pPr>
            <a:lvl8pPr marL="10332491" indent="0">
              <a:buNone/>
              <a:defRPr sz="5200" b="1"/>
            </a:lvl8pPr>
            <a:lvl9pPr marL="11808562" indent="0">
              <a:buNone/>
              <a:defRPr sz="52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390" y="13576857"/>
            <a:ext cx="13382065" cy="24666282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21/05/2018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21/05/2018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64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21/05/2018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3" y="1704538"/>
            <a:ext cx="9960336" cy="7254206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768" y="1704543"/>
            <a:ext cx="16924685" cy="36538601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7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763" y="8958749"/>
            <a:ext cx="9960336" cy="29284395"/>
          </a:xfrm>
        </p:spPr>
        <p:txBody>
          <a:bodyPr/>
          <a:lstStyle>
            <a:lvl1pPr marL="0" indent="0">
              <a:buNone/>
              <a:defRPr sz="4500"/>
            </a:lvl1pPr>
            <a:lvl2pPr marL="1476070" indent="0">
              <a:buNone/>
              <a:defRPr sz="3900"/>
            </a:lvl2pPr>
            <a:lvl3pPr marL="2952140" indent="0">
              <a:buNone/>
              <a:defRPr sz="3200"/>
            </a:lvl3pPr>
            <a:lvl4pPr marL="4428211" indent="0">
              <a:buNone/>
              <a:defRPr sz="2900"/>
            </a:lvl4pPr>
            <a:lvl5pPr marL="5904281" indent="0">
              <a:buNone/>
              <a:defRPr sz="2900"/>
            </a:lvl5pPr>
            <a:lvl6pPr marL="7380351" indent="0">
              <a:buNone/>
              <a:defRPr sz="2900"/>
            </a:lvl6pPr>
            <a:lvl7pPr marL="8856421" indent="0">
              <a:buNone/>
              <a:defRPr sz="2900"/>
            </a:lvl7pPr>
            <a:lvl8pPr marL="10332491" indent="0">
              <a:buNone/>
              <a:defRPr sz="2900"/>
            </a:lvl8pPr>
            <a:lvl9pPr marL="11808562" indent="0">
              <a:buNone/>
              <a:defRPr sz="2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21/05/2018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8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154" y="29968191"/>
            <a:ext cx="18165128" cy="3537914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154" y="3825306"/>
            <a:ext cx="18165128" cy="25687020"/>
          </a:xfrm>
        </p:spPr>
        <p:txBody>
          <a:bodyPr/>
          <a:lstStyle>
            <a:lvl1pPr marL="0" indent="0">
              <a:buNone/>
              <a:defRPr sz="10300"/>
            </a:lvl1pPr>
            <a:lvl2pPr marL="1476070" indent="0">
              <a:buNone/>
              <a:defRPr sz="9000"/>
            </a:lvl2pPr>
            <a:lvl3pPr marL="2952140" indent="0">
              <a:buNone/>
              <a:defRPr sz="7700"/>
            </a:lvl3pPr>
            <a:lvl4pPr marL="4428211" indent="0">
              <a:buNone/>
              <a:defRPr sz="6500"/>
            </a:lvl4pPr>
            <a:lvl5pPr marL="5904281" indent="0">
              <a:buNone/>
              <a:defRPr sz="6500"/>
            </a:lvl5pPr>
            <a:lvl6pPr marL="7380351" indent="0">
              <a:buNone/>
              <a:defRPr sz="6500"/>
            </a:lvl6pPr>
            <a:lvl7pPr marL="8856421" indent="0">
              <a:buNone/>
              <a:defRPr sz="6500"/>
            </a:lvl7pPr>
            <a:lvl8pPr marL="10332491" indent="0">
              <a:buNone/>
              <a:defRPr sz="6500"/>
            </a:lvl8pPr>
            <a:lvl9pPr marL="11808562" indent="0">
              <a:buNone/>
              <a:defRPr sz="6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154" y="33506106"/>
            <a:ext cx="18165128" cy="5024425"/>
          </a:xfrm>
        </p:spPr>
        <p:txBody>
          <a:bodyPr/>
          <a:lstStyle>
            <a:lvl1pPr marL="0" indent="0">
              <a:buNone/>
              <a:defRPr sz="4500"/>
            </a:lvl1pPr>
            <a:lvl2pPr marL="1476070" indent="0">
              <a:buNone/>
              <a:defRPr sz="3900"/>
            </a:lvl2pPr>
            <a:lvl3pPr marL="2952140" indent="0">
              <a:buNone/>
              <a:defRPr sz="3200"/>
            </a:lvl3pPr>
            <a:lvl4pPr marL="4428211" indent="0">
              <a:buNone/>
              <a:defRPr sz="2900"/>
            </a:lvl4pPr>
            <a:lvl5pPr marL="5904281" indent="0">
              <a:buNone/>
              <a:defRPr sz="2900"/>
            </a:lvl5pPr>
            <a:lvl6pPr marL="7380351" indent="0">
              <a:buNone/>
              <a:defRPr sz="2900"/>
            </a:lvl6pPr>
            <a:lvl7pPr marL="8856421" indent="0">
              <a:buNone/>
              <a:defRPr sz="2900"/>
            </a:lvl7pPr>
            <a:lvl8pPr marL="10332491" indent="0">
              <a:buNone/>
              <a:defRPr sz="2900"/>
            </a:lvl8pPr>
            <a:lvl9pPr marL="11808562" indent="0">
              <a:buNone/>
              <a:defRPr sz="2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21/05/2018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4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vmlDrawing" Target="../drawings/vmlDrawing1.vml"/><Relationship Id="rId14" Type="http://schemas.openxmlformats.org/officeDocument/2006/relationships/image" Target="../media/image2.jpeg"/><Relationship Id="rId15" Type="http://schemas.openxmlformats.org/officeDocument/2006/relationships/oleObject" Target="../embeddings/oleObject1.bin"/><Relationship Id="rId16" Type="http://schemas.openxmlformats.org/officeDocument/2006/relationships/image" Target="../media/image1.wmf"/><Relationship Id="rId17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  <a:prstGeom prst="rect">
            <a:avLst/>
          </a:prstGeom>
        </p:spPr>
        <p:txBody>
          <a:bodyPr vert="horz" lIns="295214" tIns="147607" rIns="295214" bIns="147607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989402"/>
            <a:ext cx="27247692" cy="28253742"/>
          </a:xfrm>
          <a:prstGeom prst="rect">
            <a:avLst/>
          </a:prstGeom>
        </p:spPr>
        <p:txBody>
          <a:bodyPr vert="horz" lIns="295214" tIns="147607" rIns="295214" bIns="147607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761" y="39680106"/>
            <a:ext cx="7064216" cy="2279327"/>
          </a:xfrm>
          <a:prstGeom prst="rect">
            <a:avLst/>
          </a:prstGeom>
        </p:spPr>
        <p:txBody>
          <a:bodyPr vert="horz" lIns="295214" tIns="147607" rIns="295214" bIns="147607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4032" y="39680106"/>
            <a:ext cx="9587151" cy="2279327"/>
          </a:xfrm>
          <a:prstGeom prst="rect">
            <a:avLst/>
          </a:prstGeom>
        </p:spPr>
        <p:txBody>
          <a:bodyPr vert="horz" lIns="295214" tIns="147607" rIns="295214" bIns="147607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7236" y="39680106"/>
            <a:ext cx="7064216" cy="2279327"/>
          </a:xfrm>
          <a:prstGeom prst="rect">
            <a:avLst/>
          </a:prstGeom>
        </p:spPr>
        <p:txBody>
          <a:bodyPr vert="horz" lIns="295214" tIns="147607" rIns="295214" bIns="147607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"/>
          <p:cNvSpPr>
            <a:spLocks noChangeArrowheads="1"/>
          </p:cNvSpPr>
          <p:nvPr userDrawn="1"/>
        </p:nvSpPr>
        <p:spPr bwMode="auto">
          <a:xfrm>
            <a:off x="0" y="40774938"/>
            <a:ext cx="30279975" cy="203358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9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3363" y="40054213"/>
            <a:ext cx="1392237" cy="275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0"/>
            <a:ext cx="30279975" cy="950913"/>
          </a:xfrm>
          <a:prstGeom prst="rect">
            <a:avLst/>
          </a:prstGeom>
          <a:solidFill>
            <a:srgbClr val="FD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5769747" y="41959433"/>
            <a:ext cx="2188130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EAMT 2018.</a:t>
            </a:r>
            <a:r>
              <a:rPr lang="en-US" sz="3200" baseline="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The 21st Annual Conference of the European Association for Machine Translation. 28–30 May, </a:t>
            </a:r>
            <a:r>
              <a:rPr lang="en-US" sz="3200" dirty="0" err="1" smtClean="0">
                <a:solidFill>
                  <a:schemeClr val="bg1">
                    <a:lumMod val="95000"/>
                  </a:schemeClr>
                </a:solidFill>
              </a:rPr>
              <a:t>Alacant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/Alicante, Spain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auto">
          <a:xfrm>
            <a:off x="0" y="0"/>
            <a:ext cx="30279975" cy="950913"/>
          </a:xfrm>
          <a:prstGeom prst="rect">
            <a:avLst/>
          </a:prstGeom>
          <a:solidFill>
            <a:srgbClr val="FD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8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3578163"/>
              </p:ext>
            </p:extLst>
          </p:nvPr>
        </p:nvGraphicFramePr>
        <p:xfrm>
          <a:off x="0" y="950913"/>
          <a:ext cx="5130800" cy="191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" r:id="rId15" imgW="2145600" imgH="801360" progId="">
                  <p:embed/>
                </p:oleObj>
              </mc:Choice>
              <mc:Fallback>
                <p:oleObj r:id="rId15" imgW="2145600" imgH="801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50913"/>
                        <a:ext cx="5130800" cy="19161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 descr="EAMT-logo.tiff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8" y="41148000"/>
            <a:ext cx="5032027" cy="13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23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76070" rtl="0" eaLnBrk="1" latinLnBrk="0" hangingPunct="1">
        <a:spcBef>
          <a:spcPct val="0"/>
        </a:spcBef>
        <a:buNone/>
        <a:defRPr sz="1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7053" indent="-1107053" algn="l" defTabSz="1476070" rtl="0" eaLnBrk="1" latinLnBrk="0" hangingPunct="1">
        <a:spcBef>
          <a:spcPct val="20000"/>
        </a:spcBef>
        <a:buFont typeface="Arial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398614" indent="-922544" algn="l" defTabSz="1476070" rtl="0" eaLnBrk="1" latinLnBrk="0" hangingPunct="1">
        <a:spcBef>
          <a:spcPct val="20000"/>
        </a:spcBef>
        <a:buFont typeface="Arial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90176" indent="-738035" algn="l" defTabSz="1476070" rtl="0" eaLnBrk="1" latinLnBrk="0" hangingPunct="1">
        <a:spcBef>
          <a:spcPct val="20000"/>
        </a:spcBef>
        <a:buFont typeface="Arial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166246" indent="-738035" algn="l" defTabSz="1476070" rtl="0" eaLnBrk="1" latinLnBrk="0" hangingPunct="1">
        <a:spcBef>
          <a:spcPct val="20000"/>
        </a:spcBef>
        <a:buFont typeface="Arial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642316" indent="-738035" algn="l" defTabSz="1476070" rtl="0" eaLnBrk="1" latinLnBrk="0" hangingPunct="1">
        <a:spcBef>
          <a:spcPct val="20000"/>
        </a:spcBef>
        <a:buFont typeface="Arial"/>
        <a:buChar char="»"/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118386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94456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70527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6597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6070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52140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2821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90428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8035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5642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3249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808562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Microsoft_Word_Document4.docx"/><Relationship Id="rId12" Type="http://schemas.openxmlformats.org/officeDocument/2006/relationships/image" Target="../media/image7.emf"/><Relationship Id="rId13" Type="http://schemas.openxmlformats.org/officeDocument/2006/relationships/package" Target="../embeddings/Microsoft_Word_Document5.docx"/><Relationship Id="rId14" Type="http://schemas.openxmlformats.org/officeDocument/2006/relationships/image" Target="../media/image8.png"/><Relationship Id="rId15" Type="http://schemas.openxmlformats.org/officeDocument/2006/relationships/package" Target="../embeddings/Microsoft_Word_Document6.docx"/><Relationship Id="rId16" Type="http://schemas.openxmlformats.org/officeDocument/2006/relationships/image" Target="../media/image9.emf"/><Relationship Id="rId17" Type="http://schemas.openxmlformats.org/officeDocument/2006/relationships/image" Target="../media/image10.jpeg"/><Relationship Id="rId18" Type="http://schemas.openxmlformats.org/officeDocument/2006/relationships/image" Target="../media/image11.jpeg"/><Relationship Id="rId19" Type="http://schemas.openxmlformats.org/officeDocument/2006/relationships/image" Target="../media/image12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4.png"/><Relationship Id="rId5" Type="http://schemas.openxmlformats.org/officeDocument/2006/relationships/hyperlink" Target="mailto:b.babych@leeds.ac.uk" TargetMode="External"/><Relationship Id="rId6" Type="http://schemas.openxmlformats.org/officeDocument/2006/relationships/hyperlink" Target="https://github.com/bogdanbabych/cognates-phonology" TargetMode="External"/><Relationship Id="rId7" Type="http://schemas.openxmlformats.org/officeDocument/2006/relationships/package" Target="../embeddings/Microsoft_Word_Document2.docx"/><Relationship Id="rId8" Type="http://schemas.openxmlformats.org/officeDocument/2006/relationships/image" Target="../media/image5.emf"/><Relationship Id="rId9" Type="http://schemas.openxmlformats.org/officeDocument/2006/relationships/package" Target="../embeddings/Microsoft_Word_Document3.docx"/><Relationship Id="rId10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758017"/>
              </p:ext>
            </p:extLst>
          </p:nvPr>
        </p:nvGraphicFramePr>
        <p:xfrm>
          <a:off x="877221" y="32785050"/>
          <a:ext cx="18409708" cy="777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8" name="Document" r:id="rId3" imgW="5410200" imgH="2286000" progId="Word.Document.12">
                  <p:embed/>
                </p:oleObj>
              </mc:Choice>
              <mc:Fallback>
                <p:oleObj name="Document" r:id="rId3" imgW="5410200" imgH="2286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221" y="32785050"/>
                        <a:ext cx="18409708" cy="777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555813" y="985053"/>
            <a:ext cx="264097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Development and evaluation of phonological </a:t>
            </a:r>
            <a:r>
              <a:rPr lang="en-US" sz="7200" b="1" dirty="0" smtClean="0"/>
              <a:t>models </a:t>
            </a:r>
          </a:p>
          <a:p>
            <a:pPr algn="ctr"/>
            <a:r>
              <a:rPr lang="en-US" sz="7200" b="1" dirty="0"/>
              <a:t>for cognate identification</a:t>
            </a:r>
            <a:endParaRPr lang="en-US" sz="7200" b="1" dirty="0" smtClean="0"/>
          </a:p>
          <a:p>
            <a:pPr algn="ctr">
              <a:spcBef>
                <a:spcPts val="2400"/>
              </a:spcBef>
            </a:pPr>
            <a:r>
              <a:rPr lang="en-US" sz="4800" dirty="0" smtClean="0"/>
              <a:t>Bogdan BABYCH</a:t>
            </a:r>
          </a:p>
          <a:p>
            <a:pPr algn="ctr"/>
            <a:r>
              <a:rPr lang="en-US" sz="4800" dirty="0" smtClean="0"/>
              <a:t>Centre </a:t>
            </a:r>
            <a:r>
              <a:rPr lang="en-US" sz="4800" dirty="0"/>
              <a:t>for Translation Studies, University of </a:t>
            </a:r>
            <a:r>
              <a:rPr lang="en-US" sz="4800" dirty="0" smtClean="0"/>
              <a:t>Leeds, UK</a:t>
            </a:r>
          </a:p>
          <a:p>
            <a:pPr algn="ctr"/>
            <a:r>
              <a:rPr lang="en-US" sz="4800" dirty="0" smtClean="0">
                <a:hlinkClick r:id="rId5"/>
              </a:rPr>
              <a:t>b.babych@leeds.ac.uk</a:t>
            </a:r>
            <a:r>
              <a:rPr lang="en-US" sz="4800" dirty="0" smtClean="0"/>
              <a:t> </a:t>
            </a:r>
            <a:endParaRPr lang="en-US" sz="4800" dirty="0"/>
          </a:p>
        </p:txBody>
      </p:sp>
      <p:sp>
        <p:nvSpPr>
          <p:cNvPr id="18" name="TextBox 17"/>
          <p:cNvSpPr txBox="1"/>
          <p:nvPr/>
        </p:nvSpPr>
        <p:spPr>
          <a:xfrm>
            <a:off x="17779068" y="6068655"/>
            <a:ext cx="1137690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Problems and solutions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632526" y="32778700"/>
            <a:ext cx="13829929" cy="7294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600" dirty="0" smtClean="0"/>
              <a:t>Hierarchical phonological models improve accuracy of large-vocabulary cognate identification up to 20% on Top-N measures.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 smtClean="0"/>
              <a:t>Evaluation and development framework for phonological models: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Allows for accurate feature calibration and parameter setting;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Enables a systematic task-based feature engineering.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 smtClean="0"/>
              <a:t>Potential applications of the models beyond cognate identification: 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err="1" smtClean="0"/>
              <a:t>Interlingual</a:t>
            </a:r>
            <a:r>
              <a:rPr lang="en-GB" sz="3600" dirty="0" smtClean="0"/>
              <a:t> transliteration via common phonological space;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Character-based models for Neural MT;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Morphology induction &amp; morphological variation modelling.</a:t>
            </a:r>
          </a:p>
          <a:p>
            <a:pPr marL="457200" indent="-457200">
              <a:buFont typeface="Arial"/>
              <a:buChar char="•"/>
            </a:pPr>
            <a:r>
              <a:rPr lang="en-GB" sz="3600" dirty="0" smtClean="0"/>
              <a:t>Future work: evaluating alternative feature topologies, integrating statistical and semantic filters for cognate identification.</a:t>
            </a:r>
            <a:endParaRPr lang="en-GB" sz="3600" dirty="0"/>
          </a:p>
          <a:p>
            <a:pPr marL="457200" indent="-457200">
              <a:buFont typeface="Arial"/>
              <a:buChar char="•"/>
            </a:pPr>
            <a:r>
              <a:rPr lang="en-GB" sz="3600" dirty="0" smtClean="0"/>
              <a:t>Phonological models and resources (feature sets + scripts) released </a:t>
            </a:r>
            <a:r>
              <a:rPr lang="en-GB" sz="3600" smtClean="0"/>
              <a:t>on </a:t>
            </a:r>
            <a:r>
              <a:rPr lang="en-GB" sz="3600" smtClean="0">
                <a:hlinkClick r:id="rId6"/>
              </a:rPr>
              <a:t>https://github.com/bogdanbabych/cognates-phonology</a:t>
            </a:r>
            <a:r>
              <a:rPr lang="en-GB" sz="3600" smtClean="0"/>
              <a:t>  </a:t>
            </a:r>
            <a:endParaRPr lang="en-GB" sz="2800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24614377" y="31408687"/>
            <a:ext cx="435923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162067" y="31408687"/>
            <a:ext cx="95387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Evaluation results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7221" y="6068655"/>
            <a:ext cx="98690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6859" y="20614021"/>
            <a:ext cx="2781154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Development and evaluation framework for phonological models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77220" y="7366368"/>
            <a:ext cx="13777811" cy="674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600" dirty="0"/>
              <a:t>Cognate identification </a:t>
            </a:r>
            <a:r>
              <a:rPr lang="en-US" sz="3600" dirty="0" smtClean="0"/>
              <a:t>important for Machine Translation (MT) &amp; CAT: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Building cognate term-banks from comparable corpora;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Lexicon for closely-related &amp; under-resourced languages;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Additional data source for statistical sentence alignment, etc…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 smtClean="0"/>
              <a:t>Current methods rely on character-based distances (e.g., </a:t>
            </a:r>
            <a:r>
              <a:rPr lang="en-US" sz="3600" dirty="0" err="1" smtClean="0"/>
              <a:t>Levenshtein</a:t>
            </a:r>
            <a:r>
              <a:rPr lang="en-US" sz="3600" dirty="0" smtClean="0"/>
              <a:t>)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Count insertions, deletions, substitutions of characters;</a:t>
            </a:r>
            <a:endParaRPr lang="en-GB" sz="3600" dirty="0"/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Treat each character as an ‘atomic’ unit without structure;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Difficult to apply across different scripts (need transliteration).</a:t>
            </a:r>
          </a:p>
          <a:p>
            <a:pPr marL="457200" indent="-457200">
              <a:buFont typeface="Arial"/>
              <a:buChar char="•"/>
            </a:pPr>
            <a:r>
              <a:rPr lang="en-GB" sz="3600" dirty="0" smtClean="0"/>
              <a:t>Solution: phonological features of characters to calculate similarity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Characters mapped to sets of distinctive acoustic features;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Used in historical linguistics and dialectological studies;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Applied to cognate identification for MT (cf. Babych, 2016).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63787" y="29997400"/>
            <a:ext cx="18466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77220" y="14319552"/>
            <a:ext cx="17676863" cy="5251420"/>
            <a:chOff x="877220" y="14585980"/>
            <a:chExt cx="17676863" cy="5251420"/>
          </a:xfrm>
        </p:grpSpPr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0903248"/>
                </p:ext>
              </p:extLst>
            </p:nvPr>
          </p:nvGraphicFramePr>
          <p:xfrm>
            <a:off x="877220" y="14585980"/>
            <a:ext cx="8903723" cy="5251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9" name="Document" r:id="rId7" imgW="5727700" imgH="3378200" progId="Word.Document.12">
                    <p:embed/>
                  </p:oleObj>
                </mc:Choice>
                <mc:Fallback>
                  <p:oleObj name="Document" r:id="rId7" imgW="5727700" imgH="33782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77220" y="14585980"/>
                          <a:ext cx="8903723" cy="52514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8039329"/>
                </p:ext>
              </p:extLst>
            </p:nvPr>
          </p:nvGraphicFramePr>
          <p:xfrm>
            <a:off x="5303410" y="14611380"/>
            <a:ext cx="8063631" cy="6794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0" name="Document" r:id="rId9" imgW="5727700" imgH="482600" progId="Word.Document.12">
                    <p:embed/>
                  </p:oleObj>
                </mc:Choice>
                <mc:Fallback>
                  <p:oleObj name="Document" r:id="rId9" imgW="5727700" imgH="4826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303410" y="14611380"/>
                          <a:ext cx="8063631" cy="67941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221063"/>
                </p:ext>
              </p:extLst>
            </p:nvPr>
          </p:nvGraphicFramePr>
          <p:xfrm>
            <a:off x="5303838" y="16144603"/>
            <a:ext cx="9010650" cy="1377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1" name="Document" r:id="rId11" imgW="5727700" imgH="876300" progId="Word.Document.12">
                    <p:embed/>
                  </p:oleObj>
                </mc:Choice>
                <mc:Fallback>
                  <p:oleObj name="Document" r:id="rId11" imgW="5727700" imgH="8763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303838" y="16144603"/>
                          <a:ext cx="9010650" cy="1377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066437"/>
                </p:ext>
              </p:extLst>
            </p:nvPr>
          </p:nvGraphicFramePr>
          <p:xfrm>
            <a:off x="5303410" y="18395950"/>
            <a:ext cx="8666914" cy="730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" name="Document" r:id="rId13" imgW="5727700" imgH="482600" progId="Word.Document.12">
                    <p:embed/>
                  </p:oleObj>
                </mc:Choice>
                <mc:Fallback>
                  <p:oleObj name="Document" r:id="rId13" imgW="5727700" imgH="4826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303410" y="18395950"/>
                          <a:ext cx="8666914" cy="730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559634"/>
                </p:ext>
              </p:extLst>
            </p:nvPr>
          </p:nvGraphicFramePr>
          <p:xfrm>
            <a:off x="10075899" y="14611380"/>
            <a:ext cx="8478184" cy="52260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3" name="Document" r:id="rId15" imgW="5727700" imgH="3530600" progId="Word.Document.12">
                    <p:embed/>
                  </p:oleObj>
                </mc:Choice>
                <mc:Fallback>
                  <p:oleObj name="Document" r:id="rId15" imgW="5727700" imgH="35306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0075899" y="14611380"/>
                          <a:ext cx="8478184" cy="52260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TextBox 28"/>
          <p:cNvSpPr txBox="1"/>
          <p:nvPr/>
        </p:nvSpPr>
        <p:spPr>
          <a:xfrm>
            <a:off x="15378162" y="7366368"/>
            <a:ext cx="14084293" cy="674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600" dirty="0" smtClean="0"/>
              <a:t>Large-vocabulary cognate identification ≠ historic linguistic studies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False positives due to many more plausible alternatives;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In pilot: phonological feature vectors degraded performance;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Baseline character-based </a:t>
            </a:r>
            <a:r>
              <a:rPr lang="en-US" sz="3600" dirty="0" err="1" smtClean="0"/>
              <a:t>Levenshtein</a:t>
            </a:r>
            <a:r>
              <a:rPr lang="en-US" sz="3600" dirty="0" smtClean="0"/>
              <a:t> more resistant to errors.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 smtClean="0"/>
              <a:t>Some errors of Phonological </a:t>
            </a:r>
            <a:r>
              <a:rPr lang="en-US" sz="3600" dirty="0" err="1" smtClean="0"/>
              <a:t>Levenshtein</a:t>
            </a:r>
            <a:r>
              <a:rPr lang="en-US" sz="3600" dirty="0" smtClean="0"/>
              <a:t> metric due to imbalanced cost of insertion/deletion vs. substitution, e.g., for 5 phonological features: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Typical substitution cost for unrelated consonants = 0.8;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The insertion/deletion cost = 1.0 leads to under-generation of cognates with inserted/deleted characters.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 smtClean="0"/>
              <a:t>We need a systematic way for development and evaluation </a:t>
            </a:r>
            <a:r>
              <a:rPr lang="en-US" sz="3600" dirty="0"/>
              <a:t>of alternative feature </a:t>
            </a:r>
            <a:r>
              <a:rPr lang="en-US" sz="3600" dirty="0" smtClean="0"/>
              <a:t>models, arrangements and edit costs</a:t>
            </a:r>
          </a:p>
          <a:p>
            <a:pPr lvl="1"/>
            <a:r>
              <a:rPr lang="en-GB" sz="3600" dirty="0" smtClean="0"/>
              <a:t>(an automated framework for phonological feature engineering):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583358" y="16510000"/>
            <a:ext cx="69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vs.</a:t>
            </a:r>
            <a:endParaRPr lang="en-US" sz="3600" dirty="0"/>
          </a:p>
        </p:txBody>
      </p:sp>
      <p:sp>
        <p:nvSpPr>
          <p:cNvPr id="40" name="TextBox 39"/>
          <p:cNvSpPr txBox="1"/>
          <p:nvPr/>
        </p:nvSpPr>
        <p:spPr>
          <a:xfrm>
            <a:off x="27925573" y="16510000"/>
            <a:ext cx="1230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…etc.</a:t>
            </a:r>
            <a:endParaRPr lang="en-US" sz="3600" dirty="0"/>
          </a:p>
        </p:txBody>
      </p:sp>
      <p:pic>
        <p:nvPicPr>
          <p:cNvPr id="41" name="Picture 40" descr="Diagram-experiment-flow-2018-05-for-poster-v05.jpe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59" y="22005306"/>
            <a:ext cx="28585235" cy="8373094"/>
          </a:xfrm>
          <a:prstGeom prst="rect">
            <a:avLst/>
          </a:prstGeom>
        </p:spPr>
      </p:pic>
      <p:pic>
        <p:nvPicPr>
          <p:cNvPr id="2" name="Picture 1" descr="Diagram2-feature-arrangements-hierarchy.jpe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3688" y="14643115"/>
            <a:ext cx="6701885" cy="4927857"/>
          </a:xfrm>
          <a:prstGeom prst="rect">
            <a:avLst/>
          </a:prstGeom>
        </p:spPr>
      </p:pic>
      <p:pic>
        <p:nvPicPr>
          <p:cNvPr id="3" name="Picture 2" descr="Diagram2-feature-arrangements.jpe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11" y="14630944"/>
            <a:ext cx="3041287" cy="494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4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8713</TotalTime>
  <Words>409</Words>
  <Application>Microsoft Macintosh PowerPoint</Application>
  <PresentationFormat>Custom</PresentationFormat>
  <Paragraphs>43</Paragraphs>
  <Slides>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Office Theme</vt:lpstr>
      <vt:lpstr>Document</vt:lpstr>
      <vt:lpstr>PowerPoint Presentation</vt:lpstr>
    </vt:vector>
  </TitlesOfParts>
  <Company>University of Leeds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Bogdan Babych</dc:creator>
  <cp:lastModifiedBy>Bogdan Babych</cp:lastModifiedBy>
  <cp:revision>209</cp:revision>
  <dcterms:created xsi:type="dcterms:W3CDTF">2016-05-15T20:58:20Z</dcterms:created>
  <dcterms:modified xsi:type="dcterms:W3CDTF">2018-05-21T03:30:38Z</dcterms:modified>
</cp:coreProperties>
</file>